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2" r:id="rId2"/>
    <p:sldId id="263" r:id="rId3"/>
    <p:sldId id="256" r:id="rId4"/>
    <p:sldId id="258" r:id="rId5"/>
    <p:sldId id="264" r:id="rId6"/>
    <p:sldId id="259" r:id="rId7"/>
    <p:sldId id="260" r:id="rId8"/>
    <p:sldId id="261" r:id="rId9"/>
    <p:sldId id="265" r:id="rId10"/>
    <p:sldId id="269" r:id="rId11"/>
    <p:sldId id="270" r:id="rId12"/>
    <p:sldId id="267" r:id="rId13"/>
    <p:sldId id="271"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4686" autoAdjust="0"/>
  </p:normalViewPr>
  <p:slideViewPr>
    <p:cSldViewPr snapToGrid="0">
      <p:cViewPr varScale="1">
        <p:scale>
          <a:sx n="69" d="100"/>
          <a:sy n="69" d="100"/>
        </p:scale>
        <p:origin x="456" y="54"/>
      </p:cViewPr>
      <p:guideLst/>
    </p:cSldViewPr>
  </p:slideViewPr>
  <p:notesTextViewPr>
    <p:cViewPr>
      <p:scale>
        <a:sx n="100" d="100"/>
        <a:sy n="100" d="100"/>
      </p:scale>
      <p:origin x="0" y="0"/>
    </p:cViewPr>
  </p:notesTextViewPr>
  <p:notesViewPr>
    <p:cSldViewPr snapToGrid="0">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DC9C8-20E7-4BE4-9CC4-B1C7361EA884}" type="datetimeFigureOut">
              <a:rPr lang="en-US" smtClean="0"/>
              <a:t>7/28/2015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9CA6A-27C4-442D-8FE1-A0015A5D3BCA}" type="slidenum">
              <a:rPr lang="en-US" smtClean="0"/>
              <a:t>‹#›</a:t>
            </a:fld>
            <a:endParaRPr lang="en-US" dirty="0"/>
          </a:p>
        </p:txBody>
      </p:sp>
    </p:spTree>
    <p:extLst>
      <p:ext uri="{BB962C8B-B14F-4D97-AF65-F5344CB8AC3E}">
        <p14:creationId xmlns:p14="http://schemas.microsoft.com/office/powerpoint/2010/main" val="140521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2015-16 Data Collection schedule, available in the “Data Submission Info” area in the “Report Your Data” section of IPEDS.  It is available without logging in to the IPEDS Data Collection system.</a:t>
            </a:r>
            <a:endParaRPr lang="en-US" dirty="0"/>
          </a:p>
        </p:txBody>
      </p:sp>
      <p:sp>
        <p:nvSpPr>
          <p:cNvPr id="4" name="Slide Number Placeholder 3"/>
          <p:cNvSpPr>
            <a:spLocks noGrp="1"/>
          </p:cNvSpPr>
          <p:nvPr>
            <p:ph type="sldNum" sz="quarter" idx="10"/>
          </p:nvPr>
        </p:nvSpPr>
        <p:spPr/>
        <p:txBody>
          <a:bodyPr/>
          <a:lstStyle/>
          <a:p>
            <a:fld id="{8489CA6A-27C4-442D-8FE1-A0015A5D3BCA}" type="slidenum">
              <a:rPr lang="en-US" smtClean="0"/>
              <a:t>2</a:t>
            </a:fld>
            <a:endParaRPr lang="en-US" dirty="0"/>
          </a:p>
        </p:txBody>
      </p:sp>
    </p:spTree>
    <p:extLst>
      <p:ext uri="{BB962C8B-B14F-4D97-AF65-F5344CB8AC3E}">
        <p14:creationId xmlns:p14="http://schemas.microsoft.com/office/powerpoint/2010/main" val="2396660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89CA6A-27C4-442D-8FE1-A0015A5D3BC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731345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use</a:t>
            </a:r>
            <a:r>
              <a:rPr lang="en-US" baseline="0" dirty="0" smtClean="0"/>
              <a:t> IPEDS data comparing two-year colleges not offering four-year degrees to two-year colleges offering four-year degrees you will need to look at the Carnegie Classification available in the Institutional Characteristics section of the IPEDS Data Center variable selection.</a:t>
            </a:r>
            <a:endParaRPr lang="en-US" dirty="0"/>
          </a:p>
        </p:txBody>
      </p:sp>
      <p:sp>
        <p:nvSpPr>
          <p:cNvPr id="4" name="Slide Number Placeholder 3"/>
          <p:cNvSpPr>
            <a:spLocks noGrp="1"/>
          </p:cNvSpPr>
          <p:nvPr>
            <p:ph type="sldNum" sz="quarter" idx="10"/>
          </p:nvPr>
        </p:nvSpPr>
        <p:spPr/>
        <p:txBody>
          <a:bodyPr/>
          <a:lstStyle/>
          <a:p>
            <a:fld id="{8489CA6A-27C4-442D-8FE1-A0015A5D3BCA}" type="slidenum">
              <a:rPr lang="en-US" smtClean="0"/>
              <a:t>12</a:t>
            </a:fld>
            <a:endParaRPr lang="en-US" dirty="0"/>
          </a:p>
        </p:txBody>
      </p:sp>
    </p:spTree>
    <p:extLst>
      <p:ext uri="{BB962C8B-B14F-4D97-AF65-F5344CB8AC3E}">
        <p14:creationId xmlns:p14="http://schemas.microsoft.com/office/powerpoint/2010/main" val="1909016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89CA6A-27C4-442D-8FE1-A0015A5D3BC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1604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College Affordability and Transparency Center -- collegecost.ed.gov/catc.  Lists of the lowest and highest costs by sector, as well as the highest changes in costs, appear here, and notice of these lists is pushed out annually.</a:t>
            </a:r>
            <a:endParaRPr lang="en-US" dirty="0"/>
          </a:p>
        </p:txBody>
      </p:sp>
      <p:sp>
        <p:nvSpPr>
          <p:cNvPr id="4" name="Slide Number Placeholder 3"/>
          <p:cNvSpPr>
            <a:spLocks noGrp="1"/>
          </p:cNvSpPr>
          <p:nvPr>
            <p:ph type="sldNum" sz="quarter" idx="10"/>
          </p:nvPr>
        </p:nvSpPr>
        <p:spPr/>
        <p:txBody>
          <a:bodyPr/>
          <a:lstStyle/>
          <a:p>
            <a:fld id="{8489CA6A-27C4-442D-8FE1-A0015A5D3BCA}" type="slidenum">
              <a:rPr lang="en-US" smtClean="0"/>
              <a:t>14</a:t>
            </a:fld>
            <a:endParaRPr lang="en-US" dirty="0"/>
          </a:p>
        </p:txBody>
      </p:sp>
    </p:spTree>
    <p:extLst>
      <p:ext uri="{BB962C8B-B14F-4D97-AF65-F5344CB8AC3E}">
        <p14:creationId xmlns:p14="http://schemas.microsoft.com/office/powerpoint/2010/main" val="323999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2015-16 survey materials should be available in this area when the collection opens, August 5.  Note the address, https:  surveys.nces.ed.gov/ipeds.</a:t>
            </a:r>
          </a:p>
          <a:p>
            <a:endParaRPr lang="en-US" dirty="0"/>
          </a:p>
        </p:txBody>
      </p:sp>
      <p:sp>
        <p:nvSpPr>
          <p:cNvPr id="4" name="Slide Number Placeholder 3"/>
          <p:cNvSpPr>
            <a:spLocks noGrp="1"/>
          </p:cNvSpPr>
          <p:nvPr>
            <p:ph type="sldNum" sz="quarter" idx="10"/>
          </p:nvPr>
        </p:nvSpPr>
        <p:spPr/>
        <p:txBody>
          <a:bodyPr/>
          <a:lstStyle/>
          <a:p>
            <a:fld id="{8489CA6A-27C4-442D-8FE1-A0015A5D3BCA}" type="slidenum">
              <a:rPr lang="en-US" smtClean="0"/>
              <a:t>3</a:t>
            </a:fld>
            <a:endParaRPr lang="en-US" dirty="0"/>
          </a:p>
        </p:txBody>
      </p:sp>
    </p:spTree>
    <p:extLst>
      <p:ext uri="{BB962C8B-B14F-4D97-AF65-F5344CB8AC3E}">
        <p14:creationId xmlns:p14="http://schemas.microsoft.com/office/powerpoint/2010/main" val="354246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 materials are available for viewing without logging in.  You can search using an institution name, or by selecting</a:t>
            </a:r>
            <a:r>
              <a:rPr lang="en-US" baseline="0" dirty="0" smtClean="0"/>
              <a:t> institution type.</a:t>
            </a:r>
            <a:endParaRPr lang="en-US" dirty="0"/>
          </a:p>
        </p:txBody>
      </p:sp>
      <p:sp>
        <p:nvSpPr>
          <p:cNvPr id="4" name="Slide Number Placeholder 3"/>
          <p:cNvSpPr>
            <a:spLocks noGrp="1"/>
          </p:cNvSpPr>
          <p:nvPr>
            <p:ph type="sldNum" sz="quarter" idx="10"/>
          </p:nvPr>
        </p:nvSpPr>
        <p:spPr/>
        <p:txBody>
          <a:bodyPr/>
          <a:lstStyle/>
          <a:p>
            <a:fld id="{8489CA6A-27C4-442D-8FE1-A0015A5D3BCA}" type="slidenum">
              <a:rPr lang="en-US" smtClean="0"/>
              <a:t>4</a:t>
            </a:fld>
            <a:endParaRPr lang="en-US" dirty="0"/>
          </a:p>
        </p:txBody>
      </p:sp>
    </p:spTree>
    <p:extLst>
      <p:ext uri="{BB962C8B-B14F-4D97-AF65-F5344CB8AC3E}">
        <p14:creationId xmlns:p14="http://schemas.microsoft.com/office/powerpoint/2010/main" val="335350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beginning of the screen which appears after submitting information about type</a:t>
            </a:r>
            <a:r>
              <a:rPr lang="en-US" baseline="0" dirty="0" smtClean="0"/>
              <a:t> of institution or institution for which you want to view survey material instructions.  Note that this screen reflects materials for 2014-15 data collection.</a:t>
            </a:r>
            <a:endParaRPr lang="en-US" dirty="0"/>
          </a:p>
        </p:txBody>
      </p:sp>
      <p:sp>
        <p:nvSpPr>
          <p:cNvPr id="4" name="Slide Number Placeholder 3"/>
          <p:cNvSpPr>
            <a:spLocks noGrp="1"/>
          </p:cNvSpPr>
          <p:nvPr>
            <p:ph type="sldNum" sz="quarter" idx="10"/>
          </p:nvPr>
        </p:nvSpPr>
        <p:spPr/>
        <p:txBody>
          <a:bodyPr/>
          <a:lstStyle/>
          <a:p>
            <a:fld id="{8489CA6A-27C4-442D-8FE1-A0015A5D3BCA}" type="slidenum">
              <a:rPr lang="en-US" smtClean="0"/>
              <a:t>5</a:t>
            </a:fld>
            <a:endParaRPr lang="en-US" dirty="0"/>
          </a:p>
        </p:txBody>
      </p:sp>
    </p:spTree>
    <p:extLst>
      <p:ext uri="{BB962C8B-B14F-4D97-AF65-F5344CB8AC3E}">
        <p14:creationId xmlns:p14="http://schemas.microsoft.com/office/powerpoint/2010/main" val="2089118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back to the primary screen you can see links to other resources.   A really</a:t>
            </a:r>
            <a:r>
              <a:rPr lang="en-US" baseline="0" dirty="0" smtClean="0"/>
              <a:t> good </a:t>
            </a:r>
            <a:r>
              <a:rPr lang="en-US" baseline="0" dirty="0" smtClean="0"/>
              <a:t>resources </a:t>
            </a:r>
            <a:r>
              <a:rPr lang="en-US" baseline="0" dirty="0" smtClean="0"/>
              <a:t>is the “New Keyholder Handbook” available in the Data Submission Info area.  This is not only for New Keyholders!  There are some very good explanations and information even the most experienced IPEDS reports might want to review.</a:t>
            </a:r>
            <a:endParaRPr lang="en-US" dirty="0"/>
          </a:p>
        </p:txBody>
      </p:sp>
      <p:sp>
        <p:nvSpPr>
          <p:cNvPr id="4" name="Slide Number Placeholder 3"/>
          <p:cNvSpPr>
            <a:spLocks noGrp="1"/>
          </p:cNvSpPr>
          <p:nvPr>
            <p:ph type="sldNum" sz="quarter" idx="10"/>
          </p:nvPr>
        </p:nvSpPr>
        <p:spPr/>
        <p:txBody>
          <a:bodyPr/>
          <a:lstStyle/>
          <a:p>
            <a:fld id="{8489CA6A-27C4-442D-8FE1-A0015A5D3BCA}" type="slidenum">
              <a:rPr lang="en-US" smtClean="0"/>
              <a:t>6</a:t>
            </a:fld>
            <a:endParaRPr lang="en-US" dirty="0"/>
          </a:p>
        </p:txBody>
      </p:sp>
    </p:spTree>
    <p:extLst>
      <p:ext uri="{BB962C8B-B14F-4D97-AF65-F5344CB8AC3E}">
        <p14:creationId xmlns:p14="http://schemas.microsoft.com/office/powerpoint/2010/main" val="2410369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majority of the IPEDS Data Surveys for the 2015-16 Collection are not new.  However, the Outcomes Measures Component is new for 2015-16.  Those who have reported data for VFA (Voluntary Framework of Accountability) will find these measures somewhat familiar.  The good news is that IPEDS only requires these measures at the highest levels – there is no disaggregation by program, race/ethnicity or other values used in other IPEDS reports.  Note, however, that we will be reporting by all students attending our institutions for the first time (not those entering any college for the first time), and that we will be reporting on full and part time students, compared to reporting only on full-time students.</a:t>
            </a:r>
          </a:p>
          <a:p>
            <a:endParaRPr lang="en-US" baseline="0" dirty="0" smtClean="0"/>
          </a:p>
          <a:p>
            <a:r>
              <a:rPr lang="en-US" baseline="0" dirty="0" smtClean="0"/>
              <a:t>CAVEAT:  This screen was selected from the 2014-15 survey materials, when this instruction was provided as a preview, not a requirement.  There may be changes when the 2015-16 survey materials are published.</a:t>
            </a:r>
            <a:endParaRPr lang="en-US" dirty="0"/>
          </a:p>
        </p:txBody>
      </p:sp>
      <p:sp>
        <p:nvSpPr>
          <p:cNvPr id="4" name="Slide Number Placeholder 3"/>
          <p:cNvSpPr>
            <a:spLocks noGrp="1"/>
          </p:cNvSpPr>
          <p:nvPr>
            <p:ph type="sldNum" sz="quarter" idx="10"/>
          </p:nvPr>
        </p:nvSpPr>
        <p:spPr/>
        <p:txBody>
          <a:bodyPr/>
          <a:lstStyle/>
          <a:p>
            <a:fld id="{8489CA6A-27C4-442D-8FE1-A0015A5D3BCA}" type="slidenum">
              <a:rPr lang="en-US" smtClean="0"/>
              <a:t>7</a:t>
            </a:fld>
            <a:endParaRPr lang="en-US" dirty="0"/>
          </a:p>
        </p:txBody>
      </p:sp>
    </p:spTree>
    <p:extLst>
      <p:ext uri="{BB962C8B-B14F-4D97-AF65-F5344CB8AC3E}">
        <p14:creationId xmlns:p14="http://schemas.microsoft.com/office/powerpoint/2010/main" val="364454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continuation</a:t>
            </a:r>
            <a:r>
              <a:rPr lang="en-US" baseline="0" dirty="0" smtClean="0"/>
              <a:t> of the screen.</a:t>
            </a:r>
            <a:endParaRPr lang="en-US" dirty="0"/>
          </a:p>
        </p:txBody>
      </p:sp>
      <p:sp>
        <p:nvSpPr>
          <p:cNvPr id="4" name="Slide Number Placeholder 3"/>
          <p:cNvSpPr>
            <a:spLocks noGrp="1"/>
          </p:cNvSpPr>
          <p:nvPr>
            <p:ph type="sldNum" sz="quarter" idx="10"/>
          </p:nvPr>
        </p:nvSpPr>
        <p:spPr/>
        <p:txBody>
          <a:bodyPr/>
          <a:lstStyle/>
          <a:p>
            <a:fld id="{8489CA6A-27C4-442D-8FE1-A0015A5D3BCA}" type="slidenum">
              <a:rPr lang="en-US" smtClean="0"/>
              <a:t>8</a:t>
            </a:fld>
            <a:endParaRPr lang="en-US" dirty="0"/>
          </a:p>
        </p:txBody>
      </p:sp>
    </p:spTree>
    <p:extLst>
      <p:ext uri="{BB962C8B-B14F-4D97-AF65-F5344CB8AC3E}">
        <p14:creationId xmlns:p14="http://schemas.microsoft.com/office/powerpoint/2010/main" val="1681704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89CA6A-27C4-442D-8FE1-A0015A5D3BCA}" type="slidenum">
              <a:rPr lang="en-US" smtClean="0"/>
              <a:t>9</a:t>
            </a:fld>
            <a:endParaRPr lang="en-US" dirty="0"/>
          </a:p>
        </p:txBody>
      </p:sp>
    </p:spTree>
    <p:extLst>
      <p:ext uri="{BB962C8B-B14F-4D97-AF65-F5344CB8AC3E}">
        <p14:creationId xmlns:p14="http://schemas.microsoft.com/office/powerpoint/2010/main" val="852269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89CA6A-27C4-442D-8FE1-A0015A5D3BC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10147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5D7ECF-7C7B-4E74-9154-793DD2191521}" type="datetimeFigureOut">
              <a:rPr lang="en-US" smtClean="0"/>
              <a:t>7/28/2015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A1BB9-E556-467F-B3B1-E1896DC05F04}" type="slidenum">
              <a:rPr lang="en-US" smtClean="0"/>
              <a:t>‹#›</a:t>
            </a:fld>
            <a:endParaRPr lang="en-US" dirty="0"/>
          </a:p>
        </p:txBody>
      </p:sp>
    </p:spTree>
    <p:extLst>
      <p:ext uri="{BB962C8B-B14F-4D97-AF65-F5344CB8AC3E}">
        <p14:creationId xmlns:p14="http://schemas.microsoft.com/office/powerpoint/2010/main" val="3969811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5D7ECF-7C7B-4E74-9154-793DD2191521}" type="datetimeFigureOut">
              <a:rPr lang="en-US" smtClean="0"/>
              <a:t>7/28/2015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A1BB9-E556-467F-B3B1-E1896DC05F04}" type="slidenum">
              <a:rPr lang="en-US" smtClean="0"/>
              <a:t>‹#›</a:t>
            </a:fld>
            <a:endParaRPr lang="en-US" dirty="0"/>
          </a:p>
        </p:txBody>
      </p:sp>
    </p:spTree>
    <p:extLst>
      <p:ext uri="{BB962C8B-B14F-4D97-AF65-F5344CB8AC3E}">
        <p14:creationId xmlns:p14="http://schemas.microsoft.com/office/powerpoint/2010/main" val="337677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5D7ECF-7C7B-4E74-9154-793DD2191521}" type="datetimeFigureOut">
              <a:rPr lang="en-US" smtClean="0"/>
              <a:t>7/28/2015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A1BB9-E556-467F-B3B1-E1896DC05F04}" type="slidenum">
              <a:rPr lang="en-US" smtClean="0"/>
              <a:t>‹#›</a:t>
            </a:fld>
            <a:endParaRPr lang="en-US" dirty="0"/>
          </a:p>
        </p:txBody>
      </p:sp>
    </p:spTree>
    <p:extLst>
      <p:ext uri="{BB962C8B-B14F-4D97-AF65-F5344CB8AC3E}">
        <p14:creationId xmlns:p14="http://schemas.microsoft.com/office/powerpoint/2010/main" val="71171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5D7ECF-7C7B-4E74-9154-793DD2191521}" type="datetimeFigureOut">
              <a:rPr lang="en-US" smtClean="0"/>
              <a:t>7/28/2015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A1BB9-E556-467F-B3B1-E1896DC05F04}" type="slidenum">
              <a:rPr lang="en-US" smtClean="0"/>
              <a:t>‹#›</a:t>
            </a:fld>
            <a:endParaRPr lang="en-US" dirty="0"/>
          </a:p>
        </p:txBody>
      </p:sp>
    </p:spTree>
    <p:extLst>
      <p:ext uri="{BB962C8B-B14F-4D97-AF65-F5344CB8AC3E}">
        <p14:creationId xmlns:p14="http://schemas.microsoft.com/office/powerpoint/2010/main" val="998864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D7ECF-7C7B-4E74-9154-793DD2191521}" type="datetimeFigureOut">
              <a:rPr lang="en-US" smtClean="0"/>
              <a:t>7/28/2015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A1BB9-E556-467F-B3B1-E1896DC05F04}" type="slidenum">
              <a:rPr lang="en-US" smtClean="0"/>
              <a:t>‹#›</a:t>
            </a:fld>
            <a:endParaRPr lang="en-US" dirty="0"/>
          </a:p>
        </p:txBody>
      </p:sp>
    </p:spTree>
    <p:extLst>
      <p:ext uri="{BB962C8B-B14F-4D97-AF65-F5344CB8AC3E}">
        <p14:creationId xmlns:p14="http://schemas.microsoft.com/office/powerpoint/2010/main" val="266298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5D7ECF-7C7B-4E74-9154-793DD2191521}" type="datetimeFigureOut">
              <a:rPr lang="en-US" smtClean="0"/>
              <a:t>7/28/2015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6A1BB9-E556-467F-B3B1-E1896DC05F04}" type="slidenum">
              <a:rPr lang="en-US" smtClean="0"/>
              <a:t>‹#›</a:t>
            </a:fld>
            <a:endParaRPr lang="en-US" dirty="0"/>
          </a:p>
        </p:txBody>
      </p:sp>
    </p:spTree>
    <p:extLst>
      <p:ext uri="{BB962C8B-B14F-4D97-AF65-F5344CB8AC3E}">
        <p14:creationId xmlns:p14="http://schemas.microsoft.com/office/powerpoint/2010/main" val="2939580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5D7ECF-7C7B-4E74-9154-793DD2191521}" type="datetimeFigureOut">
              <a:rPr lang="en-US" smtClean="0"/>
              <a:t>7/28/2015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6A1BB9-E556-467F-B3B1-E1896DC05F04}" type="slidenum">
              <a:rPr lang="en-US" smtClean="0"/>
              <a:t>‹#›</a:t>
            </a:fld>
            <a:endParaRPr lang="en-US" dirty="0"/>
          </a:p>
        </p:txBody>
      </p:sp>
    </p:spTree>
    <p:extLst>
      <p:ext uri="{BB962C8B-B14F-4D97-AF65-F5344CB8AC3E}">
        <p14:creationId xmlns:p14="http://schemas.microsoft.com/office/powerpoint/2010/main" val="235660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5D7ECF-7C7B-4E74-9154-793DD2191521}" type="datetimeFigureOut">
              <a:rPr lang="en-US" smtClean="0"/>
              <a:t>7/28/2015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6A1BB9-E556-467F-B3B1-E1896DC05F04}" type="slidenum">
              <a:rPr lang="en-US" smtClean="0"/>
              <a:t>‹#›</a:t>
            </a:fld>
            <a:endParaRPr lang="en-US" dirty="0"/>
          </a:p>
        </p:txBody>
      </p:sp>
    </p:spTree>
    <p:extLst>
      <p:ext uri="{BB962C8B-B14F-4D97-AF65-F5344CB8AC3E}">
        <p14:creationId xmlns:p14="http://schemas.microsoft.com/office/powerpoint/2010/main" val="324792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D7ECF-7C7B-4E74-9154-793DD2191521}" type="datetimeFigureOut">
              <a:rPr lang="en-US" smtClean="0"/>
              <a:t>7/28/2015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6A1BB9-E556-467F-B3B1-E1896DC05F04}" type="slidenum">
              <a:rPr lang="en-US" smtClean="0"/>
              <a:t>‹#›</a:t>
            </a:fld>
            <a:endParaRPr lang="en-US" dirty="0"/>
          </a:p>
        </p:txBody>
      </p:sp>
    </p:spTree>
    <p:extLst>
      <p:ext uri="{BB962C8B-B14F-4D97-AF65-F5344CB8AC3E}">
        <p14:creationId xmlns:p14="http://schemas.microsoft.com/office/powerpoint/2010/main" val="1765826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D7ECF-7C7B-4E74-9154-793DD2191521}" type="datetimeFigureOut">
              <a:rPr lang="en-US" smtClean="0"/>
              <a:t>7/28/2015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6A1BB9-E556-467F-B3B1-E1896DC05F04}" type="slidenum">
              <a:rPr lang="en-US" smtClean="0"/>
              <a:t>‹#›</a:t>
            </a:fld>
            <a:endParaRPr lang="en-US" dirty="0"/>
          </a:p>
        </p:txBody>
      </p:sp>
    </p:spTree>
    <p:extLst>
      <p:ext uri="{BB962C8B-B14F-4D97-AF65-F5344CB8AC3E}">
        <p14:creationId xmlns:p14="http://schemas.microsoft.com/office/powerpoint/2010/main" val="216491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D7ECF-7C7B-4E74-9154-793DD2191521}" type="datetimeFigureOut">
              <a:rPr lang="en-US" smtClean="0"/>
              <a:t>7/28/2015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6A1BB9-E556-467F-B3B1-E1896DC05F04}" type="slidenum">
              <a:rPr lang="en-US" smtClean="0"/>
              <a:t>‹#›</a:t>
            </a:fld>
            <a:endParaRPr lang="en-US" dirty="0"/>
          </a:p>
        </p:txBody>
      </p:sp>
    </p:spTree>
    <p:extLst>
      <p:ext uri="{BB962C8B-B14F-4D97-AF65-F5344CB8AC3E}">
        <p14:creationId xmlns:p14="http://schemas.microsoft.com/office/powerpoint/2010/main" val="38979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D7ECF-7C7B-4E74-9154-793DD2191521}" type="datetimeFigureOut">
              <a:rPr lang="en-US" smtClean="0"/>
              <a:t>7/28/2015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A1BB9-E556-467F-B3B1-E1896DC05F04}" type="slidenum">
              <a:rPr lang="en-US" smtClean="0"/>
              <a:t>‹#›</a:t>
            </a:fld>
            <a:endParaRPr lang="en-US" dirty="0"/>
          </a:p>
        </p:txBody>
      </p:sp>
    </p:spTree>
    <p:extLst>
      <p:ext uri="{BB962C8B-B14F-4D97-AF65-F5344CB8AC3E}">
        <p14:creationId xmlns:p14="http://schemas.microsoft.com/office/powerpoint/2010/main" val="2496532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Michigan Community Colleges Annual Data Workshop July 31, 2015</a:t>
            </a:r>
            <a:endParaRPr lang="en-US" dirty="0"/>
          </a:p>
        </p:txBody>
      </p:sp>
      <p:sp>
        <p:nvSpPr>
          <p:cNvPr id="3" name="Subtitle 2"/>
          <p:cNvSpPr>
            <a:spLocks noGrp="1"/>
          </p:cNvSpPr>
          <p:nvPr>
            <p:ph type="subTitle" idx="1"/>
          </p:nvPr>
        </p:nvSpPr>
        <p:spPr>
          <a:xfrm>
            <a:off x="773723" y="3713870"/>
            <a:ext cx="9894277" cy="1543929"/>
          </a:xfrm>
        </p:spPr>
        <p:txBody>
          <a:bodyPr>
            <a:normAutofit/>
          </a:bodyPr>
          <a:lstStyle/>
          <a:p>
            <a:r>
              <a:rPr lang="en-US" sz="3600" dirty="0" smtClean="0"/>
              <a:t>IPEDS UPDATE AND DISCUSSION</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509963"/>
            <a:ext cx="1609223" cy="1609223"/>
          </a:xfrm>
          <a:prstGeom prst="rect">
            <a:avLst/>
          </a:prstGeom>
        </p:spPr>
      </p:pic>
    </p:spTree>
    <p:extLst>
      <p:ext uri="{BB962C8B-B14F-4D97-AF65-F5344CB8AC3E}">
        <p14:creationId xmlns:p14="http://schemas.microsoft.com/office/powerpoint/2010/main" val="139361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TWO-YEAR </a:t>
            </a:r>
            <a:r>
              <a:rPr lang="en-US" sz="3600" dirty="0" smtClean="0"/>
              <a:t>INSTITUTIONS OFFERING FOUR-YEAR </a:t>
            </a:r>
            <a:r>
              <a:rPr lang="en-US" sz="3600" dirty="0" smtClean="0"/>
              <a:t>DEGREES – IPEDS DATA COLLECTION AND REPORTING</a:t>
            </a:r>
            <a:endParaRPr lang="en-US" sz="3600" dirty="0"/>
          </a:p>
        </p:txBody>
      </p:sp>
      <p:sp>
        <p:nvSpPr>
          <p:cNvPr id="3" name="Content Placeholder 2"/>
          <p:cNvSpPr>
            <a:spLocks noGrp="1"/>
          </p:cNvSpPr>
          <p:nvPr>
            <p:ph idx="1"/>
          </p:nvPr>
        </p:nvSpPr>
        <p:spPr/>
        <p:txBody>
          <a:bodyPr/>
          <a:lstStyle/>
          <a:p>
            <a:r>
              <a:rPr lang="en-US" dirty="0" smtClean="0"/>
              <a:t>Institution checks off Bachelor’s Degree as one of the award levels offered in the Institutional Characteristics Header Survey</a:t>
            </a:r>
          </a:p>
          <a:p>
            <a:r>
              <a:rPr lang="en-US" dirty="0" smtClean="0"/>
              <a:t>All other survey forms are generated based upon responses to Institutional Characteristics Header Survey</a:t>
            </a:r>
          </a:p>
          <a:p>
            <a:r>
              <a:rPr lang="en-US" dirty="0" smtClean="0"/>
              <a:t>Note that sector changes to “Public, 4-year or above” from “Public, 2-year”</a:t>
            </a:r>
          </a:p>
          <a:p>
            <a:r>
              <a:rPr lang="en-US" dirty="0" smtClean="0"/>
              <a:t>Will be completing the Four-Year Institution Graduation Rate Survey</a:t>
            </a:r>
          </a:p>
          <a:p>
            <a:endParaRPr lang="en-US" dirty="0"/>
          </a:p>
        </p:txBody>
      </p:sp>
    </p:spTree>
    <p:extLst>
      <p:ext uri="{BB962C8B-B14F-4D97-AF65-F5344CB8AC3E}">
        <p14:creationId xmlns:p14="http://schemas.microsoft.com/office/powerpoint/2010/main" val="1803516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TWO-YEAR </a:t>
            </a:r>
            <a:r>
              <a:rPr lang="en-US" sz="3600" dirty="0" smtClean="0"/>
              <a:t>INSTITUTIONS OFFERING FOUR-YEAR </a:t>
            </a:r>
            <a:r>
              <a:rPr lang="en-US" sz="3600" dirty="0" smtClean="0"/>
              <a:t>DEGREES – BENCHMARKING</a:t>
            </a:r>
            <a:endParaRPr lang="en-US" sz="3600" dirty="0"/>
          </a:p>
        </p:txBody>
      </p:sp>
      <p:sp>
        <p:nvSpPr>
          <p:cNvPr id="3" name="Content Placeholder 2"/>
          <p:cNvSpPr>
            <a:spLocks noGrp="1"/>
          </p:cNvSpPr>
          <p:nvPr>
            <p:ph idx="1"/>
          </p:nvPr>
        </p:nvSpPr>
        <p:spPr/>
        <p:txBody>
          <a:bodyPr/>
          <a:lstStyle/>
          <a:p>
            <a:pPr marL="0" indent="0">
              <a:buNone/>
            </a:pPr>
            <a:r>
              <a:rPr lang="en-US" sz="3200" dirty="0" smtClean="0"/>
              <a:t>To look up data in the IPEDS Data Center on two-year colleges offering four-year degrees:</a:t>
            </a:r>
          </a:p>
          <a:p>
            <a:pPr lvl="1"/>
            <a:r>
              <a:rPr lang="en-US" sz="2800" dirty="0" smtClean="0"/>
              <a:t>Identify institutions of interest by name or IPEDS Unit ID</a:t>
            </a:r>
          </a:p>
          <a:p>
            <a:pPr lvl="1"/>
            <a:r>
              <a:rPr lang="en-US" sz="2800" dirty="0" smtClean="0"/>
              <a:t>Use the Carnegie Classification to identify institutions primarily offering associate’s degrees</a:t>
            </a:r>
          </a:p>
          <a:p>
            <a:pPr lvl="1"/>
            <a:r>
              <a:rPr lang="en-US" i="1" dirty="0" smtClean="0"/>
              <a:t>DO NOT USE </a:t>
            </a:r>
            <a:r>
              <a:rPr lang="en-US" dirty="0" smtClean="0"/>
              <a:t>Sector</a:t>
            </a:r>
            <a:endParaRPr lang="en-US" i="1" dirty="0" smtClean="0"/>
          </a:p>
          <a:p>
            <a:endParaRPr lang="en-US" dirty="0"/>
          </a:p>
        </p:txBody>
      </p:sp>
    </p:spTree>
    <p:extLst>
      <p:ext uri="{BB962C8B-B14F-4D97-AF65-F5344CB8AC3E}">
        <p14:creationId xmlns:p14="http://schemas.microsoft.com/office/powerpoint/2010/main" val="2219221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410706403"/>
              </p:ext>
            </p:extLst>
          </p:nvPr>
        </p:nvGraphicFramePr>
        <p:xfrm>
          <a:off x="1262743" y="1451429"/>
          <a:ext cx="8229600" cy="4325262"/>
        </p:xfrm>
        <a:graphic>
          <a:graphicData uri="http://schemas.openxmlformats.org/drawingml/2006/table">
            <a:tbl>
              <a:tblPr>
                <a:tableStyleId>{5C22544A-7EE6-4342-B048-85BDC9FD1C3A}</a:tableStyleId>
              </a:tblPr>
              <a:tblGrid>
                <a:gridCol w="1022707"/>
                <a:gridCol w="7206893"/>
              </a:tblGrid>
              <a:tr h="252201">
                <a:tc gridSpan="2">
                  <a:txBody>
                    <a:bodyPr/>
                    <a:lstStyle/>
                    <a:p>
                      <a:pPr algn="l" fontAlgn="ctr"/>
                      <a:r>
                        <a:rPr lang="en-US" sz="1050" u="none" strike="noStrike" dirty="0">
                          <a:effectLst/>
                        </a:rPr>
                        <a:t>Carnegie Classification 2010: Basic</a:t>
                      </a:r>
                      <a:endParaRPr lang="en-US" sz="105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n-US"/>
                    </a:p>
                  </a:txBody>
                  <a:tcPr/>
                </a:tc>
              </a:tr>
              <a:tr h="252201">
                <a:tc>
                  <a:txBody>
                    <a:bodyPr/>
                    <a:lstStyle/>
                    <a:p>
                      <a:pPr algn="l" fontAlgn="ctr"/>
                      <a:endParaRPr lang="en-US" sz="750" b="0" i="0" u="none" strike="noStrike" dirty="0">
                        <a:solidFill>
                          <a:srgbClr val="FF0000"/>
                        </a:solidFill>
                        <a:effectLst/>
                        <a:latin typeface="Arial" panose="020B0604020202020204" pitchFamily="34" charset="0"/>
                      </a:endParaRPr>
                    </a:p>
                  </a:txBody>
                  <a:tcPr marL="9525"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r>
              <a:tr h="254724">
                <a:tc>
                  <a:txBody>
                    <a:bodyPr/>
                    <a:lstStyle/>
                    <a:p>
                      <a:pPr algn="ctr" fontAlgn="ctr"/>
                      <a:r>
                        <a:rPr lang="en-US" sz="1200" u="none" strike="noStrike" dirty="0">
                          <a:effectLst/>
                        </a:rPr>
                        <a:t>Value</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Label</a:t>
                      </a:r>
                      <a:endParaRPr lang="en-US" sz="1200" b="0" i="0" u="none" strike="noStrike" dirty="0">
                        <a:solidFill>
                          <a:srgbClr val="000000"/>
                        </a:solidFill>
                        <a:effectLst/>
                        <a:latin typeface="Arial" panose="020B0604020202020204" pitchFamily="34" charset="0"/>
                      </a:endParaRPr>
                    </a:p>
                  </a:txBody>
                  <a:tcPr marL="9525" marR="9525" marT="9525" marB="0" anchor="ctr"/>
                </a:tc>
              </a:tr>
              <a:tr h="254724">
                <a:tc>
                  <a:txBody>
                    <a:bodyPr/>
                    <a:lstStyle/>
                    <a:p>
                      <a:pPr algn="ctr" fontAlgn="ctr"/>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Associate's--Public Rural-serving Small</a:t>
                      </a:r>
                      <a:endParaRPr lang="en-US" sz="1200" b="0" i="0" u="none" strike="noStrike" dirty="0">
                        <a:solidFill>
                          <a:srgbClr val="000000"/>
                        </a:solidFill>
                        <a:effectLst/>
                        <a:latin typeface="Arial" panose="020B0604020202020204" pitchFamily="34" charset="0"/>
                      </a:endParaRPr>
                    </a:p>
                  </a:txBody>
                  <a:tcPr marL="9525" marR="9525" marT="9525" marB="0" anchor="ctr"/>
                </a:tc>
              </a:tr>
              <a:tr h="254724">
                <a:tc>
                  <a:txBody>
                    <a:bodyPr/>
                    <a:lstStyle/>
                    <a:p>
                      <a:pPr algn="ctr" fontAlgn="ctr"/>
                      <a:r>
                        <a:rPr lang="en-US" sz="1200" u="none" strike="noStrike" dirty="0">
                          <a:effectLst/>
                        </a:rPr>
                        <a:t>2</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Associate's--Public Rural-serving Medium</a:t>
                      </a:r>
                      <a:endParaRPr lang="en-US" sz="1200" b="0" i="0" u="none" strike="noStrike" dirty="0">
                        <a:solidFill>
                          <a:srgbClr val="000000"/>
                        </a:solidFill>
                        <a:effectLst/>
                        <a:latin typeface="Arial" panose="020B0604020202020204" pitchFamily="34" charset="0"/>
                      </a:endParaRPr>
                    </a:p>
                  </a:txBody>
                  <a:tcPr marL="9525" marR="9525" marT="9525" marB="0" anchor="ctr"/>
                </a:tc>
              </a:tr>
              <a:tr h="254724">
                <a:tc>
                  <a:txBody>
                    <a:bodyPr/>
                    <a:lstStyle/>
                    <a:p>
                      <a:pPr algn="ctr" fontAlgn="ctr"/>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Associate's--Public Rural-serving Large</a:t>
                      </a:r>
                      <a:endParaRPr lang="en-US" sz="1200" b="0" i="0" u="none" strike="noStrike" dirty="0">
                        <a:solidFill>
                          <a:srgbClr val="000000"/>
                        </a:solidFill>
                        <a:effectLst/>
                        <a:latin typeface="Arial" panose="020B0604020202020204" pitchFamily="34" charset="0"/>
                      </a:endParaRPr>
                    </a:p>
                  </a:txBody>
                  <a:tcPr marL="9525" marR="9525" marT="9525" marB="0" anchor="ctr"/>
                </a:tc>
              </a:tr>
              <a:tr h="254724">
                <a:tc>
                  <a:txBody>
                    <a:bodyPr/>
                    <a:lstStyle/>
                    <a:p>
                      <a:pPr algn="ctr" fontAlgn="ctr"/>
                      <a:r>
                        <a:rPr lang="en-US" sz="1200" u="none" strike="noStrike" dirty="0">
                          <a:effectLst/>
                        </a:rPr>
                        <a:t>4</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Associate's--Public Suburban-serving Single Campus</a:t>
                      </a:r>
                      <a:endParaRPr lang="en-US" sz="1200" b="0" i="0" u="none" strike="noStrike" dirty="0">
                        <a:solidFill>
                          <a:srgbClr val="000000"/>
                        </a:solidFill>
                        <a:effectLst/>
                        <a:latin typeface="Arial" panose="020B0604020202020204" pitchFamily="34" charset="0"/>
                      </a:endParaRPr>
                    </a:p>
                  </a:txBody>
                  <a:tcPr marL="9525" marR="9525" marT="9525" marB="0" anchor="ctr"/>
                </a:tc>
              </a:tr>
              <a:tr h="254724">
                <a:tc>
                  <a:txBody>
                    <a:bodyPr/>
                    <a:lstStyle/>
                    <a:p>
                      <a:pPr algn="ctr" fontAlgn="ctr"/>
                      <a:r>
                        <a:rPr lang="en-US" sz="1200" u="none" strike="noStrike" dirty="0">
                          <a:effectLst/>
                        </a:rPr>
                        <a:t>5</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Associate's--Public Suburban-serving Multicampus</a:t>
                      </a:r>
                      <a:endParaRPr lang="en-US" sz="1200" b="0" i="0" u="none" strike="noStrike" dirty="0">
                        <a:solidFill>
                          <a:srgbClr val="000000"/>
                        </a:solidFill>
                        <a:effectLst/>
                        <a:latin typeface="Arial" panose="020B0604020202020204" pitchFamily="34" charset="0"/>
                      </a:endParaRPr>
                    </a:p>
                  </a:txBody>
                  <a:tcPr marL="9525" marR="9525" marT="9525" marB="0" anchor="ctr"/>
                </a:tc>
              </a:tr>
              <a:tr h="254724">
                <a:tc>
                  <a:txBody>
                    <a:bodyPr/>
                    <a:lstStyle/>
                    <a:p>
                      <a:pPr algn="ctr" fontAlgn="ctr"/>
                      <a:r>
                        <a:rPr lang="en-US" sz="1200" u="none" strike="noStrike" dirty="0">
                          <a:effectLst/>
                        </a:rPr>
                        <a:t>6</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Associate's--Public Urban-serving Single Campus</a:t>
                      </a:r>
                      <a:endParaRPr lang="en-US" sz="1200" b="0" i="0" u="none" strike="noStrike" dirty="0">
                        <a:solidFill>
                          <a:srgbClr val="000000"/>
                        </a:solidFill>
                        <a:effectLst/>
                        <a:latin typeface="Arial" panose="020B0604020202020204" pitchFamily="34" charset="0"/>
                      </a:endParaRPr>
                    </a:p>
                  </a:txBody>
                  <a:tcPr marL="9525" marR="9525" marT="9525" marB="0" anchor="ctr"/>
                </a:tc>
              </a:tr>
              <a:tr h="254724">
                <a:tc>
                  <a:txBody>
                    <a:bodyPr/>
                    <a:lstStyle/>
                    <a:p>
                      <a:pPr algn="ctr" fontAlgn="ctr"/>
                      <a:r>
                        <a:rPr lang="en-US" sz="1200" u="none" strike="noStrike" dirty="0">
                          <a:effectLst/>
                        </a:rPr>
                        <a:t>7</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Associate's--Public Urban-serving Multicampus</a:t>
                      </a:r>
                      <a:endParaRPr lang="en-US" sz="1200" b="0" i="0" u="none" strike="noStrike" dirty="0">
                        <a:solidFill>
                          <a:srgbClr val="000000"/>
                        </a:solidFill>
                        <a:effectLst/>
                        <a:latin typeface="Arial" panose="020B0604020202020204" pitchFamily="34" charset="0"/>
                      </a:endParaRPr>
                    </a:p>
                  </a:txBody>
                  <a:tcPr marL="9525" marR="9525" marT="9525" marB="0" anchor="ctr"/>
                </a:tc>
              </a:tr>
              <a:tr h="254724">
                <a:tc>
                  <a:txBody>
                    <a:bodyPr/>
                    <a:lstStyle/>
                    <a:p>
                      <a:pPr algn="ctr" fontAlgn="ctr"/>
                      <a:r>
                        <a:rPr lang="en-US" sz="1200" u="none" strike="noStrike" dirty="0">
                          <a:effectLst/>
                        </a:rPr>
                        <a:t>8</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Associate's--Public Special Use</a:t>
                      </a:r>
                      <a:endParaRPr lang="en-US" sz="1200" b="0" i="0" u="none" strike="noStrike" dirty="0">
                        <a:solidFill>
                          <a:srgbClr val="000000"/>
                        </a:solidFill>
                        <a:effectLst/>
                        <a:latin typeface="Arial" panose="020B0604020202020204" pitchFamily="34" charset="0"/>
                      </a:endParaRPr>
                    </a:p>
                  </a:txBody>
                  <a:tcPr marL="9525" marR="9525" marT="9525" marB="0" anchor="ctr"/>
                </a:tc>
              </a:tr>
              <a:tr h="254724">
                <a:tc>
                  <a:txBody>
                    <a:bodyPr/>
                    <a:lstStyle/>
                    <a:p>
                      <a:pPr algn="ctr" fontAlgn="ctr"/>
                      <a:r>
                        <a:rPr lang="en-US" sz="1200" u="none" strike="noStrike" dirty="0">
                          <a:effectLst/>
                        </a:rPr>
                        <a:t>9</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Associate's--Private Not-for-profit</a:t>
                      </a:r>
                      <a:endParaRPr lang="en-US" sz="1200" b="0" i="0" u="none" strike="noStrike" dirty="0">
                        <a:solidFill>
                          <a:srgbClr val="000000"/>
                        </a:solidFill>
                        <a:effectLst/>
                        <a:latin typeface="Arial" panose="020B0604020202020204" pitchFamily="34" charset="0"/>
                      </a:endParaRPr>
                    </a:p>
                  </a:txBody>
                  <a:tcPr marL="9525" marR="9525" marT="9525" marB="0" anchor="ctr"/>
                </a:tc>
              </a:tr>
              <a:tr h="254724">
                <a:tc>
                  <a:txBody>
                    <a:bodyPr/>
                    <a:lstStyle/>
                    <a:p>
                      <a:pPr algn="ctr" fontAlgn="ctr"/>
                      <a:r>
                        <a:rPr lang="en-US" sz="1200" u="none" strike="noStrike" dirty="0">
                          <a:effectLst/>
                        </a:rPr>
                        <a:t>10</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Associate's--Private For-profit</a:t>
                      </a:r>
                      <a:endParaRPr lang="en-US" sz="1200" b="0" i="0" u="none" strike="noStrike" dirty="0">
                        <a:solidFill>
                          <a:srgbClr val="000000"/>
                        </a:solidFill>
                        <a:effectLst/>
                        <a:latin typeface="Arial" panose="020B0604020202020204" pitchFamily="34" charset="0"/>
                      </a:endParaRPr>
                    </a:p>
                  </a:txBody>
                  <a:tcPr marL="9525" marR="9525" marT="9525" marB="0" anchor="ctr"/>
                </a:tc>
              </a:tr>
              <a:tr h="254724">
                <a:tc>
                  <a:txBody>
                    <a:bodyPr/>
                    <a:lstStyle/>
                    <a:p>
                      <a:pPr algn="ctr" fontAlgn="ctr"/>
                      <a:r>
                        <a:rPr lang="en-US" sz="1200" u="none" strike="noStrike" dirty="0">
                          <a:effectLst/>
                        </a:rPr>
                        <a:t>11</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Associate's--Public 2-year colleges under 4-year universities</a:t>
                      </a:r>
                      <a:endParaRPr lang="en-US" sz="1200" b="0" i="0" u="none" strike="noStrike" dirty="0">
                        <a:solidFill>
                          <a:srgbClr val="000000"/>
                        </a:solidFill>
                        <a:effectLst/>
                        <a:latin typeface="Arial" panose="020B0604020202020204" pitchFamily="34" charset="0"/>
                      </a:endParaRPr>
                    </a:p>
                  </a:txBody>
                  <a:tcPr marL="9525" marR="9525" marT="9525" marB="0" anchor="ctr"/>
                </a:tc>
              </a:tr>
              <a:tr h="254724">
                <a:tc>
                  <a:txBody>
                    <a:bodyPr/>
                    <a:lstStyle/>
                    <a:p>
                      <a:pPr algn="ctr" fontAlgn="ctr"/>
                      <a:r>
                        <a:rPr lang="en-US" sz="1200" u="none" strike="noStrike" dirty="0">
                          <a:effectLst/>
                        </a:rPr>
                        <a:t>12</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Associate's--Public 4-year Primarily Associate's</a:t>
                      </a:r>
                      <a:endParaRPr lang="en-US" sz="1200" b="0" i="0" u="none" strike="noStrike" dirty="0">
                        <a:solidFill>
                          <a:srgbClr val="000000"/>
                        </a:solidFill>
                        <a:effectLst/>
                        <a:latin typeface="Arial" panose="020B0604020202020204" pitchFamily="34" charset="0"/>
                      </a:endParaRPr>
                    </a:p>
                  </a:txBody>
                  <a:tcPr marL="9525" marR="9525" marT="9525" marB="0" anchor="ctr"/>
                </a:tc>
              </a:tr>
              <a:tr h="254724">
                <a:tc>
                  <a:txBody>
                    <a:bodyPr/>
                    <a:lstStyle/>
                    <a:p>
                      <a:pPr algn="ctr" fontAlgn="ctr"/>
                      <a:r>
                        <a:rPr lang="en-US" sz="1200" u="none" strike="noStrike" dirty="0">
                          <a:effectLst/>
                        </a:rPr>
                        <a:t>13</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Associate's--Private Not-for-profit 4-year Primarily Associate's</a:t>
                      </a:r>
                      <a:endParaRPr lang="en-US" sz="1200" b="0" i="0" u="none" strike="noStrike" dirty="0">
                        <a:solidFill>
                          <a:srgbClr val="000000"/>
                        </a:solidFill>
                        <a:effectLst/>
                        <a:latin typeface="Arial" panose="020B0604020202020204" pitchFamily="34" charset="0"/>
                      </a:endParaRPr>
                    </a:p>
                  </a:txBody>
                  <a:tcPr marL="9525" marR="9525" marT="9525" marB="0" anchor="ctr"/>
                </a:tc>
              </a:tr>
              <a:tr h="254724">
                <a:tc>
                  <a:txBody>
                    <a:bodyPr/>
                    <a:lstStyle/>
                    <a:p>
                      <a:pPr algn="ctr" fontAlgn="ctr"/>
                      <a:r>
                        <a:rPr lang="en-US" sz="1200" u="none" strike="noStrike" dirty="0">
                          <a:effectLst/>
                        </a:rPr>
                        <a:t>14</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Associate's--Private For-profit 4-year Primarily Associate's</a:t>
                      </a:r>
                      <a:endParaRPr lang="en-US" sz="1200" b="0" i="0" u="none" strike="noStrike" dirty="0">
                        <a:solidFill>
                          <a:srgbClr val="000000"/>
                        </a:solidFill>
                        <a:effectLst/>
                        <a:latin typeface="Arial" panose="020B0604020202020204" pitchFamily="34" charset="0"/>
                      </a:endParaRPr>
                    </a:p>
                  </a:txBody>
                  <a:tcPr marL="9525" marR="9525" marT="9525" marB="0" anchor="ctr"/>
                </a:tc>
              </a:tr>
            </a:tbl>
          </a:graphicData>
        </a:graphic>
      </p:graphicFrame>
      <p:sp>
        <p:nvSpPr>
          <p:cNvPr id="9" name="TextBox 8"/>
          <p:cNvSpPr txBox="1"/>
          <p:nvPr/>
        </p:nvSpPr>
        <p:spPr>
          <a:xfrm>
            <a:off x="1001486" y="754743"/>
            <a:ext cx="8505371" cy="369332"/>
          </a:xfrm>
          <a:prstGeom prst="rect">
            <a:avLst/>
          </a:prstGeom>
          <a:noFill/>
        </p:spPr>
        <p:txBody>
          <a:bodyPr wrap="square" rtlCol="0">
            <a:spAutoFit/>
          </a:bodyPr>
          <a:lstStyle/>
          <a:p>
            <a:r>
              <a:rPr lang="en-US" dirty="0" smtClean="0"/>
              <a:t>BENCHMARKING WITH TWO-YEAR INSTITUTIONS OFFERING FOUR-YEAR DEGREES	</a:t>
            </a:r>
            <a:endParaRPr lang="en-US" dirty="0"/>
          </a:p>
        </p:txBody>
      </p:sp>
    </p:spTree>
    <p:extLst>
      <p:ext uri="{BB962C8B-B14F-4D97-AF65-F5344CB8AC3E}">
        <p14:creationId xmlns:p14="http://schemas.microsoft.com/office/powerpoint/2010/main" val="2310859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COLLEGE AFFORDABILITY AND TRANSPARENCY CENTER</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College Affordability and Transparency Center includes information for students, parents, and policymakers about college costs at America’s colleges and universities. The Center includes several lists of institutions based on the tuition and fees and net prices (the price of attendance after considering all grant and scholarship aid) charged to students. These lists meet requirements outlined in the Higher Education Act (HEA) of 1965, as amended, and will be updated annually and posted on the College Navigator website by July 1. </a:t>
            </a:r>
            <a:r>
              <a:rPr lang="en-US" dirty="0" smtClean="0"/>
              <a:t>“</a:t>
            </a:r>
          </a:p>
          <a:p>
            <a:r>
              <a:rPr lang="en-US" dirty="0" smtClean="0"/>
              <a:t>Highest and lowest cost and change lists are based on reporting </a:t>
            </a:r>
            <a:r>
              <a:rPr lang="en-US" i="1" dirty="0" smtClean="0"/>
              <a:t>sector</a:t>
            </a:r>
            <a:endParaRPr lang="en-US" i="1" dirty="0"/>
          </a:p>
        </p:txBody>
      </p:sp>
    </p:spTree>
    <p:extLst>
      <p:ext uri="{BB962C8B-B14F-4D97-AF65-F5344CB8AC3E}">
        <p14:creationId xmlns:p14="http://schemas.microsoft.com/office/powerpoint/2010/main" val="4121710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09575" y="-38100"/>
            <a:ext cx="13011150" cy="6934200"/>
          </a:xfrm>
          <a:prstGeom prst="rect">
            <a:avLst/>
          </a:prstGeom>
        </p:spPr>
      </p:pic>
    </p:spTree>
    <p:extLst>
      <p:ext uri="{BB962C8B-B14F-4D97-AF65-F5344CB8AC3E}">
        <p14:creationId xmlns:p14="http://schemas.microsoft.com/office/powerpoint/2010/main" val="2532992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507765043"/>
              </p:ext>
            </p:extLst>
          </p:nvPr>
        </p:nvGraphicFramePr>
        <p:xfrm>
          <a:off x="618978" y="1244870"/>
          <a:ext cx="10761785" cy="5317586"/>
        </p:xfrm>
        <a:graphic>
          <a:graphicData uri="http://schemas.openxmlformats.org/drawingml/2006/table">
            <a:tbl>
              <a:tblPr firstRow="1" firstCol="1" bandRow="1"/>
              <a:tblGrid>
                <a:gridCol w="2152357"/>
                <a:gridCol w="2152357"/>
                <a:gridCol w="2152357"/>
                <a:gridCol w="2152357"/>
                <a:gridCol w="2152357"/>
              </a:tblGrid>
              <a:tr h="650799">
                <a:tc>
                  <a:txBody>
                    <a:bodyPr/>
                    <a:lstStyle/>
                    <a:p>
                      <a:pPr marL="0" marR="0">
                        <a:lnSpc>
                          <a:spcPct val="107000"/>
                        </a:lnSpc>
                        <a:spcBef>
                          <a:spcPts val="0"/>
                        </a:spcBef>
                        <a:spcAft>
                          <a:spcPts val="0"/>
                        </a:spcAft>
                      </a:pPr>
                      <a:r>
                        <a:rPr lang="en-US" sz="1400" b="1" dirty="0">
                          <a:solidFill>
                            <a:srgbClr val="336699"/>
                          </a:solidFill>
                          <a:effectLst/>
                          <a:latin typeface="Verdana" panose="020B0604030504040204" pitchFamily="34" charset="0"/>
                          <a:ea typeface="Times New Roman" panose="02020603050405020304" pitchFamily="18" charset="0"/>
                          <a:cs typeface="Times New Roman" panose="02020603050405020304" pitchFamily="18" charset="0"/>
                        </a:rPr>
                        <a:t>2015-16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solidFill>
                      <a:srgbClr val="B7CBDD"/>
                    </a:solidFill>
                  </a:tcPr>
                </a:tc>
                <a:tc>
                  <a:txBody>
                    <a:bodyPr/>
                    <a:lstStyle/>
                    <a:p>
                      <a:pPr marL="0" marR="0" algn="ctr">
                        <a:lnSpc>
                          <a:spcPct val="107000"/>
                        </a:lnSpc>
                        <a:spcBef>
                          <a:spcPts val="0"/>
                        </a:spcBef>
                        <a:spcAft>
                          <a:spcPts val="0"/>
                        </a:spcAft>
                      </a:pPr>
                      <a:r>
                        <a:rPr lang="en-US" sz="14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Registration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solidFill>
                      <a:srgbClr val="B7CBDD"/>
                    </a:solidFill>
                  </a:tcPr>
                </a:tc>
                <a:tc>
                  <a:txBody>
                    <a:bodyPr/>
                    <a:lstStyle/>
                    <a:p>
                      <a:pPr marL="0" marR="0" algn="ctr">
                        <a:lnSpc>
                          <a:spcPct val="107000"/>
                        </a:lnSpc>
                        <a:spcBef>
                          <a:spcPts val="0"/>
                        </a:spcBef>
                        <a:spcAft>
                          <a:spcPts val="0"/>
                        </a:spcAft>
                      </a:pPr>
                      <a:r>
                        <a:rPr lang="en-US" sz="14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Fall</a:t>
                      </a:r>
                      <a:br>
                        <a:rPr lang="en-US" sz="14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4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6 weeks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solidFill>
                      <a:srgbClr val="B7CBDD"/>
                    </a:solidFill>
                  </a:tcPr>
                </a:tc>
                <a:tc>
                  <a:txBody>
                    <a:bodyPr/>
                    <a:lstStyle/>
                    <a:p>
                      <a:pPr marL="0" marR="0" algn="ctr">
                        <a:lnSpc>
                          <a:spcPct val="107000"/>
                        </a:lnSpc>
                        <a:spcBef>
                          <a:spcPts val="0"/>
                        </a:spcBef>
                        <a:spcAft>
                          <a:spcPts val="0"/>
                        </a:spcAft>
                      </a:pPr>
                      <a:r>
                        <a:rPr lang="en-US" sz="14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Winter     </a:t>
                      </a:r>
                      <a:br>
                        <a:rPr lang="en-US" sz="14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4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9 weeks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solidFill>
                      <a:srgbClr val="B7CBDD"/>
                    </a:solidFill>
                  </a:tcPr>
                </a:tc>
                <a:tc>
                  <a:txBody>
                    <a:bodyPr/>
                    <a:lstStyle/>
                    <a:p>
                      <a:pPr marL="0" marR="0" algn="ctr">
                        <a:lnSpc>
                          <a:spcPct val="107000"/>
                        </a:lnSpc>
                        <a:spcBef>
                          <a:spcPts val="0"/>
                        </a:spcBef>
                        <a:spcAft>
                          <a:spcPts val="0"/>
                        </a:spcAft>
                      </a:pPr>
                      <a:r>
                        <a:rPr lang="en-US" sz="14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Spring</a:t>
                      </a:r>
                      <a:br>
                        <a:rPr lang="en-US" sz="14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4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17 weeks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solidFill>
                      <a:srgbClr val="B7CBDD"/>
                    </a:solidFill>
                  </a:tcPr>
                </a:tc>
              </a:tr>
              <a:tr h="457111">
                <a:tc>
                  <a:txBody>
                    <a:bodyPr/>
                    <a:lstStyle/>
                    <a:p>
                      <a:pPr marL="0" marR="0">
                        <a:lnSpc>
                          <a:spcPts val="1350"/>
                        </a:lnSpc>
                        <a:spcBef>
                          <a:spcPts val="0"/>
                        </a:spcBef>
                        <a:spcAft>
                          <a:spcPts val="0"/>
                        </a:spcAft>
                      </a:pPr>
                      <a:r>
                        <a:rPr lang="en-US" sz="14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Collection Opens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c>
                  <a:txBody>
                    <a:bodyPr/>
                    <a:lstStyle/>
                    <a:p>
                      <a:pPr marL="0" marR="0">
                        <a:lnSpc>
                          <a:spcPts val="1350"/>
                        </a:lnSpc>
                        <a:spcBef>
                          <a:spcPts val="0"/>
                        </a:spcBef>
                        <a:spcAft>
                          <a:spcPts val="0"/>
                        </a:spcAft>
                      </a:pP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August 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c>
                  <a:txBody>
                    <a:bodyPr/>
                    <a:lstStyle/>
                    <a:p>
                      <a:pPr marL="0" marR="0">
                        <a:lnSpc>
                          <a:spcPts val="1350"/>
                        </a:lnSpc>
                        <a:spcBef>
                          <a:spcPts val="0"/>
                        </a:spcBef>
                        <a:spcAft>
                          <a:spcPts val="0"/>
                        </a:spcAft>
                      </a:pP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September 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c>
                  <a:txBody>
                    <a:bodyPr/>
                    <a:lstStyle/>
                    <a:p>
                      <a:pPr marL="0" marR="0">
                        <a:lnSpc>
                          <a:spcPts val="1350"/>
                        </a:lnSpc>
                        <a:spcBef>
                          <a:spcPts val="0"/>
                        </a:spcBef>
                        <a:spcAft>
                          <a:spcPts val="0"/>
                        </a:spcAft>
                      </a:pP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December 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c>
                  <a:txBody>
                    <a:bodyPr/>
                    <a:lstStyle/>
                    <a:p>
                      <a:pPr marL="0" marR="0">
                        <a:lnSpc>
                          <a:spcPts val="1350"/>
                        </a:lnSpc>
                        <a:spcBef>
                          <a:spcPts val="0"/>
                        </a:spcBef>
                        <a:spcAft>
                          <a:spcPts val="0"/>
                        </a:spcAft>
                      </a:pP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December 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r>
              <a:tr h="754765">
                <a:tc>
                  <a:txBody>
                    <a:bodyPr/>
                    <a:lstStyle/>
                    <a:p>
                      <a:pPr marL="0" marR="0">
                        <a:lnSpc>
                          <a:spcPts val="1350"/>
                        </a:lnSpc>
                        <a:spcBef>
                          <a:spcPts val="0"/>
                        </a:spcBef>
                        <a:spcAft>
                          <a:spcPts val="0"/>
                        </a:spcAft>
                      </a:pPr>
                      <a:r>
                        <a:rPr lang="en-US" sz="14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Collection Closes for Keyholders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c>
                  <a:txBody>
                    <a:bodyPr/>
                    <a:lstStyle/>
                    <a:p>
                      <a:pPr marL="0" marR="0">
                        <a:lnSpc>
                          <a:spcPts val="1350"/>
                        </a:lnSpc>
                        <a:spcBef>
                          <a:spcPts val="0"/>
                        </a:spcBef>
                        <a:spcAft>
                          <a:spcPts val="0"/>
                        </a:spcAft>
                      </a:pP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c>
                  <a:txBody>
                    <a:bodyPr/>
                    <a:lstStyle/>
                    <a:p>
                      <a:pPr marL="0" marR="0">
                        <a:lnSpc>
                          <a:spcPts val="1350"/>
                        </a:lnSpc>
                        <a:spcBef>
                          <a:spcPts val="0"/>
                        </a:spcBef>
                        <a:spcAft>
                          <a:spcPts val="0"/>
                        </a:spcAft>
                      </a:pP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October 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c>
                  <a:txBody>
                    <a:bodyPr/>
                    <a:lstStyle/>
                    <a:p>
                      <a:pPr marL="0" marR="0">
                        <a:lnSpc>
                          <a:spcPts val="1350"/>
                        </a:lnSpc>
                        <a:spcBef>
                          <a:spcPts val="0"/>
                        </a:spcBef>
                        <a:spcAft>
                          <a:spcPts val="0"/>
                        </a:spcAft>
                      </a:pP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February 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c>
                  <a:txBody>
                    <a:bodyPr/>
                    <a:lstStyle/>
                    <a:p>
                      <a:pPr marL="0" marR="0">
                        <a:lnSpc>
                          <a:spcPts val="1350"/>
                        </a:lnSpc>
                        <a:spcBef>
                          <a:spcPts val="0"/>
                        </a:spcBef>
                        <a:spcAft>
                          <a:spcPts val="0"/>
                        </a:spcAft>
                      </a:pP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April 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r>
              <a:tr h="754765">
                <a:tc>
                  <a:txBody>
                    <a:bodyPr/>
                    <a:lstStyle/>
                    <a:p>
                      <a:pPr marL="0" marR="0">
                        <a:lnSpc>
                          <a:spcPts val="1350"/>
                        </a:lnSpc>
                        <a:spcBef>
                          <a:spcPts val="0"/>
                        </a:spcBef>
                        <a:spcAft>
                          <a:spcPts val="0"/>
                        </a:spcAft>
                      </a:pPr>
                      <a:r>
                        <a:rPr lang="en-US" sz="14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Collection Closes for Coordinators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c>
                  <a:txBody>
                    <a:bodyPr/>
                    <a:lstStyle/>
                    <a:p>
                      <a:pPr marL="0" marR="0">
                        <a:lnSpc>
                          <a:spcPts val="1350"/>
                        </a:lnSpc>
                        <a:spcBef>
                          <a:spcPts val="0"/>
                        </a:spcBef>
                        <a:spcAft>
                          <a:spcPts val="0"/>
                        </a:spcAft>
                      </a:pP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c>
                  <a:txBody>
                    <a:bodyPr/>
                    <a:lstStyle/>
                    <a:p>
                      <a:pPr marL="0" marR="0">
                        <a:lnSpc>
                          <a:spcPts val="1350"/>
                        </a:lnSpc>
                        <a:spcBef>
                          <a:spcPts val="0"/>
                        </a:spcBef>
                        <a:spcAft>
                          <a:spcPts val="0"/>
                        </a:spcAft>
                      </a:pP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October 28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c>
                  <a:txBody>
                    <a:bodyPr/>
                    <a:lstStyle/>
                    <a:p>
                      <a:pPr marL="0" marR="0">
                        <a:lnSpc>
                          <a:spcPts val="1350"/>
                        </a:lnSpc>
                        <a:spcBef>
                          <a:spcPts val="0"/>
                        </a:spcBef>
                        <a:spcAft>
                          <a:spcPts val="0"/>
                        </a:spcAft>
                      </a:pP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February 24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c>
                  <a:txBody>
                    <a:bodyPr/>
                    <a:lstStyle/>
                    <a:p>
                      <a:pPr marL="0" marR="0">
                        <a:lnSpc>
                          <a:spcPts val="1350"/>
                        </a:lnSpc>
                        <a:spcBef>
                          <a:spcPts val="0"/>
                        </a:spcBef>
                        <a:spcAft>
                          <a:spcPts val="0"/>
                        </a:spcAft>
                      </a:pP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April 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r>
              <a:tr h="1647727">
                <a:tc>
                  <a:txBody>
                    <a:bodyPr/>
                    <a:lstStyle/>
                    <a:p>
                      <a:pPr marL="0" marR="0">
                        <a:lnSpc>
                          <a:spcPts val="1350"/>
                        </a:lnSpc>
                        <a:spcBef>
                          <a:spcPts val="0"/>
                        </a:spcBef>
                        <a:spcAft>
                          <a:spcPts val="0"/>
                        </a:spcAft>
                      </a:pPr>
                      <a:r>
                        <a:rPr lang="en-US" sz="14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Components included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c>
                  <a:txBody>
                    <a:bodyPr/>
                    <a:lstStyle/>
                    <a:p>
                      <a:pPr marL="0" marR="0">
                        <a:lnSpc>
                          <a:spcPts val="1350"/>
                        </a:lnSpc>
                        <a:spcBef>
                          <a:spcPts val="0"/>
                        </a:spcBef>
                        <a:spcAft>
                          <a:spcPts val="0"/>
                        </a:spcAft>
                      </a:pP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Registration;</a:t>
                      </a:r>
                      <a:b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Report Mapping;</a:t>
                      </a:r>
                      <a:b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Institution ID;</a:t>
                      </a:r>
                      <a:b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IC-Header;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c>
                  <a:txBody>
                    <a:bodyPr/>
                    <a:lstStyle/>
                    <a:p>
                      <a:pPr marL="0" marR="0">
                        <a:lnSpc>
                          <a:spcPts val="1350"/>
                        </a:lnSpc>
                        <a:spcBef>
                          <a:spcPts val="0"/>
                        </a:spcBef>
                        <a:spcAft>
                          <a:spcPts val="0"/>
                        </a:spcAft>
                      </a:pP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Institutional Characteristics;</a:t>
                      </a:r>
                      <a:b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Completions;</a:t>
                      </a:r>
                      <a:b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12-month Enrollment;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c>
                  <a:txBody>
                    <a:bodyPr/>
                    <a:lstStyle/>
                    <a:p>
                      <a:pPr marL="0" marR="0">
                        <a:lnSpc>
                          <a:spcPts val="1350"/>
                        </a:lnSpc>
                        <a:spcBef>
                          <a:spcPts val="0"/>
                        </a:spcBef>
                        <a:spcAft>
                          <a:spcPts val="0"/>
                        </a:spcAft>
                      </a:pP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Student Financial Aid;</a:t>
                      </a:r>
                      <a:b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Graduation Rates;</a:t>
                      </a:r>
                      <a:b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200% Graduation Rates;</a:t>
                      </a:r>
                      <a:b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Admissions;</a:t>
                      </a:r>
                      <a:b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400" b="1" dirty="0">
                          <a:solidFill>
                            <a:srgbClr val="E36C0A"/>
                          </a:solidFill>
                          <a:effectLst/>
                          <a:latin typeface="Verdana" panose="020B0604030504040204" pitchFamily="34" charset="0"/>
                          <a:ea typeface="Times New Roman" panose="02020603050405020304" pitchFamily="18" charset="0"/>
                          <a:cs typeface="Times New Roman" panose="02020603050405020304" pitchFamily="18" charset="0"/>
                        </a:rPr>
                        <a:t>Outcome Measures</a:t>
                      </a: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c>
                  <a:txBody>
                    <a:bodyPr/>
                    <a:lstStyle/>
                    <a:p>
                      <a:pPr marL="0" marR="0">
                        <a:lnSpc>
                          <a:spcPts val="1350"/>
                        </a:lnSpc>
                        <a:spcBef>
                          <a:spcPts val="0"/>
                        </a:spcBef>
                        <a:spcAft>
                          <a:spcPts val="0"/>
                        </a:spcAft>
                      </a:pP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Fall Enrollment;</a:t>
                      </a:r>
                      <a:b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Finance;</a:t>
                      </a:r>
                      <a:b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Human Resources;</a:t>
                      </a:r>
                      <a:b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Academic Libraries;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r>
              <a:tr h="1052419">
                <a:tc>
                  <a:txBody>
                    <a:bodyPr/>
                    <a:lstStyle/>
                    <a:p>
                      <a:pPr marL="0" marR="0">
                        <a:lnSpc>
                          <a:spcPts val="1350"/>
                        </a:lnSpc>
                        <a:spcBef>
                          <a:spcPts val="0"/>
                        </a:spcBef>
                        <a:spcAft>
                          <a:spcPts val="0"/>
                        </a:spcAft>
                      </a:pPr>
                      <a:r>
                        <a:rPr lang="en-US" sz="14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Preliminary Data </a:t>
                      </a:r>
                      <a:br>
                        <a:rPr lang="en-US" sz="14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4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available in the </a:t>
                      </a:r>
                      <a:br>
                        <a:rPr lang="en-US" sz="14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400" b="1"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IPEDS Data Center*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c>
                  <a:txBody>
                    <a:bodyPr/>
                    <a:lstStyle/>
                    <a:p>
                      <a:pPr>
                        <a:lnSpc>
                          <a:spcPct val="107000"/>
                        </a:lnSpc>
                      </a:pPr>
                      <a:endParaRPr lang="en-US" sz="2000" dirty="0">
                        <a:effectLst/>
                        <a:latin typeface="Calibri" panose="020F0502020204030204" pitchFamily="34" charset="0"/>
                      </a:endParaRPr>
                    </a:p>
                  </a:txBody>
                  <a:tcPr marL="47625" marR="47625" marT="47625" marB="47625">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c>
                  <a:txBody>
                    <a:bodyPr/>
                    <a:lstStyle/>
                    <a:p>
                      <a:pPr marL="0" marR="0">
                        <a:lnSpc>
                          <a:spcPts val="1350"/>
                        </a:lnSpc>
                        <a:spcBef>
                          <a:spcPts val="0"/>
                        </a:spcBef>
                        <a:spcAft>
                          <a:spcPts val="0"/>
                        </a:spcAft>
                      </a:pP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Mid-May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c>
                  <a:txBody>
                    <a:bodyPr/>
                    <a:lstStyle/>
                    <a:p>
                      <a:pPr marL="0" marR="0">
                        <a:lnSpc>
                          <a:spcPts val="1350"/>
                        </a:lnSpc>
                        <a:spcBef>
                          <a:spcPts val="0"/>
                        </a:spcBef>
                        <a:spcAft>
                          <a:spcPts val="0"/>
                        </a:spcAft>
                      </a:pP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Mid-September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c>
                  <a:txBody>
                    <a:bodyPr/>
                    <a:lstStyle/>
                    <a:p>
                      <a:pPr marL="0" marR="0">
                        <a:lnSpc>
                          <a:spcPts val="1350"/>
                        </a:lnSpc>
                        <a:spcBef>
                          <a:spcPts val="0"/>
                        </a:spcBef>
                        <a:spcAft>
                          <a:spcPts val="0"/>
                        </a:spcAft>
                      </a:pPr>
                      <a:r>
                        <a:rPr lang="en-US" sz="14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Mid-October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B7CBDD"/>
                      </a:solidFill>
                      <a:prstDash val="solid"/>
                      <a:round/>
                      <a:headEnd type="none" w="med" len="med"/>
                      <a:tailEnd type="none" w="med" len="med"/>
                    </a:lnL>
                    <a:lnR w="12700" cap="flat" cmpd="sng" algn="ctr">
                      <a:solidFill>
                        <a:srgbClr val="B7CBDD"/>
                      </a:solidFill>
                      <a:prstDash val="solid"/>
                      <a:round/>
                      <a:headEnd type="none" w="med" len="med"/>
                      <a:tailEnd type="none" w="med" len="med"/>
                    </a:lnR>
                    <a:lnT w="12700" cap="flat" cmpd="sng" algn="ctr">
                      <a:solidFill>
                        <a:srgbClr val="B7CBDD"/>
                      </a:solidFill>
                      <a:prstDash val="solid"/>
                      <a:round/>
                      <a:headEnd type="none" w="med" len="med"/>
                      <a:tailEnd type="none" w="med" len="med"/>
                    </a:lnT>
                    <a:lnB w="12700" cap="flat" cmpd="sng" algn="ctr">
                      <a:solidFill>
                        <a:srgbClr val="B7CBDD"/>
                      </a:solidFill>
                      <a:prstDash val="solid"/>
                      <a:round/>
                      <a:headEnd type="none" w="med" len="med"/>
                      <a:tailEnd type="none" w="med" len="med"/>
                    </a:lnB>
                  </a:tcPr>
                </a:tc>
              </a:tr>
            </a:tbl>
          </a:graphicData>
        </a:graphic>
      </p:graphicFrame>
      <p:sp>
        <p:nvSpPr>
          <p:cNvPr id="15" name="Rectangle 4"/>
          <p:cNvSpPr>
            <a:spLocks noChangeArrowheads="1"/>
          </p:cNvSpPr>
          <p:nvPr/>
        </p:nvSpPr>
        <p:spPr bwMode="auto">
          <a:xfrm>
            <a:off x="890588" y="39036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0" name="TextBox 19"/>
          <p:cNvSpPr txBox="1"/>
          <p:nvPr/>
        </p:nvSpPr>
        <p:spPr>
          <a:xfrm>
            <a:off x="590843" y="436098"/>
            <a:ext cx="10733649" cy="523220"/>
          </a:xfrm>
          <a:prstGeom prst="rect">
            <a:avLst/>
          </a:prstGeom>
          <a:noFill/>
        </p:spPr>
        <p:txBody>
          <a:bodyPr wrap="square" rtlCol="0">
            <a:spAutoFit/>
          </a:bodyPr>
          <a:lstStyle/>
          <a:p>
            <a:pPr algn="ctr"/>
            <a:r>
              <a:rPr lang="en-US" sz="2800" dirty="0" smtClean="0"/>
              <a:t>IPEDS 2015-16 DATA COLLECTION SCHEDULE</a:t>
            </a:r>
            <a:endParaRPr lang="en-US" sz="2800" dirty="0"/>
          </a:p>
        </p:txBody>
      </p:sp>
    </p:spTree>
    <p:extLst>
      <p:ext uri="{BB962C8B-B14F-4D97-AF65-F5344CB8AC3E}">
        <p14:creationId xmlns:p14="http://schemas.microsoft.com/office/powerpoint/2010/main" val="2530444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9575" y="-38100"/>
            <a:ext cx="13011150" cy="6934200"/>
          </a:xfrm>
          <a:prstGeom prst="rect">
            <a:avLst/>
          </a:prstGeom>
        </p:spPr>
      </p:pic>
      <p:sp>
        <p:nvSpPr>
          <p:cNvPr id="2" name="Oval 1"/>
          <p:cNvSpPr/>
          <p:nvPr/>
        </p:nvSpPr>
        <p:spPr>
          <a:xfrm>
            <a:off x="4670473" y="5528603"/>
            <a:ext cx="1688123" cy="2250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0618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38100"/>
            <a:ext cx="13011150" cy="6934200"/>
          </a:xfrm>
          <a:prstGeom prst="rect">
            <a:avLst/>
          </a:prstGeom>
        </p:spPr>
      </p:pic>
    </p:spTree>
    <p:extLst>
      <p:ext uri="{BB962C8B-B14F-4D97-AF65-F5344CB8AC3E}">
        <p14:creationId xmlns:p14="http://schemas.microsoft.com/office/powerpoint/2010/main" val="3029968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38100"/>
            <a:ext cx="13011150" cy="6934200"/>
          </a:xfrm>
          <a:prstGeom prst="rect">
            <a:avLst/>
          </a:prstGeom>
        </p:spPr>
      </p:pic>
    </p:spTree>
    <p:extLst>
      <p:ext uri="{BB962C8B-B14F-4D97-AF65-F5344CB8AC3E}">
        <p14:creationId xmlns:p14="http://schemas.microsoft.com/office/powerpoint/2010/main" val="1812288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38100"/>
            <a:ext cx="13011150" cy="6934200"/>
          </a:xfrm>
          <a:prstGeom prst="rect">
            <a:avLst/>
          </a:prstGeom>
        </p:spPr>
      </p:pic>
    </p:spTree>
    <p:extLst>
      <p:ext uri="{BB962C8B-B14F-4D97-AF65-F5344CB8AC3E}">
        <p14:creationId xmlns:p14="http://schemas.microsoft.com/office/powerpoint/2010/main" val="1916804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409575" y="-38100"/>
            <a:ext cx="13011150" cy="6934200"/>
          </a:xfrm>
          <a:prstGeom prst="rect">
            <a:avLst/>
          </a:prstGeom>
        </p:spPr>
      </p:pic>
    </p:spTree>
    <p:extLst>
      <p:ext uri="{BB962C8B-B14F-4D97-AF65-F5344CB8AC3E}">
        <p14:creationId xmlns:p14="http://schemas.microsoft.com/office/powerpoint/2010/main" val="1249032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38100"/>
            <a:ext cx="13011150" cy="6934200"/>
          </a:xfrm>
          <a:prstGeom prst="rect">
            <a:avLst/>
          </a:prstGeom>
        </p:spPr>
      </p:pic>
    </p:spTree>
    <p:extLst>
      <p:ext uri="{BB962C8B-B14F-4D97-AF65-F5344CB8AC3E}">
        <p14:creationId xmlns:p14="http://schemas.microsoft.com/office/powerpoint/2010/main" val="2969524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ISSUE:  TWO-YEAR INSTITUTIONS OFFERING FOUR-YEAR DEGREES</a:t>
            </a:r>
            <a:endParaRPr lang="en-US" dirty="0"/>
          </a:p>
        </p:txBody>
      </p:sp>
      <p:sp>
        <p:nvSpPr>
          <p:cNvPr id="3" name="Content Placeholder 2"/>
          <p:cNvSpPr>
            <a:spLocks noGrp="1"/>
          </p:cNvSpPr>
          <p:nvPr>
            <p:ph idx="1"/>
          </p:nvPr>
        </p:nvSpPr>
        <p:spPr/>
        <p:txBody>
          <a:bodyPr/>
          <a:lstStyle/>
          <a:p>
            <a:r>
              <a:rPr lang="en-US" dirty="0" smtClean="0"/>
              <a:t>Michigan two-year colleges may now offer select four-year degrees</a:t>
            </a:r>
          </a:p>
          <a:p>
            <a:r>
              <a:rPr lang="en-US" dirty="0" smtClean="0"/>
              <a:t>These changes affect IPEDS data collection and benchmarking</a:t>
            </a:r>
          </a:p>
          <a:p>
            <a:r>
              <a:rPr lang="en-US" dirty="0" smtClean="0"/>
              <a:t>IPEDS data </a:t>
            </a:r>
            <a:r>
              <a:rPr lang="en-US" dirty="0"/>
              <a:t>are reflected in the IPEDS Data Center, College Navigator, and the College Affordability and Transparency Center</a:t>
            </a:r>
          </a:p>
          <a:p>
            <a:endParaRPr lang="en-US" dirty="0"/>
          </a:p>
        </p:txBody>
      </p:sp>
    </p:spTree>
    <p:extLst>
      <p:ext uri="{BB962C8B-B14F-4D97-AF65-F5344CB8AC3E}">
        <p14:creationId xmlns:p14="http://schemas.microsoft.com/office/powerpoint/2010/main" val="3512783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TotalTime>
  <Words>912</Words>
  <Application>Microsoft Office PowerPoint</Application>
  <PresentationFormat>Widescreen</PresentationFormat>
  <Paragraphs>105</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Verdana</vt:lpstr>
      <vt:lpstr>Office Theme</vt:lpstr>
      <vt:lpstr>Michigan Community Colleges Annual Data Workshop July 31,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ISSUE:  TWO-YEAR INSTITUTIONS OFFERING FOUR-YEAR DEGREES</vt:lpstr>
      <vt:lpstr>TWO-YEAR INSTITUTIONS OFFERING FOUR-YEAR DEGREES – IPEDS DATA COLLECTION AND REPORTING</vt:lpstr>
      <vt:lpstr>TWO-YEAR INSTITUTIONS OFFERING FOUR-YEAR DEGREES – BENCHMARKING</vt:lpstr>
      <vt:lpstr>PowerPoint Presentation</vt:lpstr>
      <vt:lpstr>COLLEGE AFFORDABILITY AND TRANSPARENCY CENTER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Brennan</dc:creator>
  <cp:lastModifiedBy>Eileen Brennan</cp:lastModifiedBy>
  <cp:revision>21</cp:revision>
  <dcterms:created xsi:type="dcterms:W3CDTF">2015-07-18T04:15:47Z</dcterms:created>
  <dcterms:modified xsi:type="dcterms:W3CDTF">2015-07-28T15:19:08Z</dcterms:modified>
</cp:coreProperties>
</file>